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</p:sldIdLst>
  <p:sldSz cx="12192000" cy="6858000"/>
  <p:notesSz cx="6950075" cy="9236075"/>
  <p:embeddedFontLst>
    <p:embeddedFont>
      <p:font typeface="Cambria" panose="02040503050406030204" pitchFamily="18" charset="0"/>
      <p:regular r:id="rId35"/>
      <p:bold r:id="rId36"/>
      <p:italic r:id="rId37"/>
      <p:boldItalic r:id="rId38"/>
    </p:embeddedFont>
    <p:embeddedFont>
      <p:font typeface="Century" panose="02040604050505020304" pitchFamily="18" charset="0"/>
      <p:regular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Federo" panose="020B0604020202020204" charset="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Libre Franklin" panose="020B0604020202020204" charset="0"/>
      <p:regular r:id="rId49"/>
      <p:bold r:id="rId50"/>
      <p:italic r:id="rId51"/>
      <p:boldItalic r:id="rId52"/>
    </p:embeddedFont>
    <p:embeddedFont>
      <p:font typeface="Georgia" panose="02040502050405020303" pitchFamily="18" charset="0"/>
      <p:regular r:id="rId53"/>
      <p:bold r:id="rId54"/>
      <p:italic r:id="rId55"/>
      <p:boldItalic r:id="rId56"/>
    </p:embeddedFont>
    <p:embeddedFont>
      <p:font typeface="Franklin Gothic" panose="020B0604020202020204" charset="0"/>
      <p:bold r:id="rId57"/>
    </p:embeddedFont>
    <p:embeddedFont>
      <p:font typeface="Arial Narrow" panose="020B0606020202030204" pitchFamily="3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" roundtripDataSignature="AMtx7mir+gS/VQXhKGXFYlvCz8ttfFjw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1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2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font" Target="fonts/font25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font" Target="fonts/font26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7000" y="0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525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b5a485c62_0_18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cb5a485c6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400" cy="311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23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92800" rIns="92800" bIns="92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26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92800" rIns="92800" bIns="92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Kirsten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28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92800" rIns="92800" bIns="92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29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92800" rIns="92800" bIns="92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Kirsten...models teacher think aloud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Call up a victim to think aloud on doc cam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Group finishes independently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30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92800" rIns="92800" bIns="92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Kirsten intro - another strategy, something you can use after reading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cb5a485c62_0_13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gcb5a485c6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31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92800" rIns="92800" bIns="92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Sara- give directions with each section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Kirsten will provide timing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4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44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body" idx="2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3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body" idx="4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5"/>
          <p:cNvSpPr/>
          <p:nvPr/>
        </p:nvSpPr>
        <p:spPr>
          <a:xfrm>
            <a:off x="1073151" y="446087"/>
            <a:ext cx="3547533" cy="1814651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45"/>
          <p:cNvSpPr txBox="1"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body" idx="1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body" idx="2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4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6"/>
          <p:cNvSpPr txBox="1"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6"/>
          <p:cNvSpPr>
            <a:spLocks noGrp="1"/>
          </p:cNvSpPr>
          <p:nvPr>
            <p:ph type="pic" idx="2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</p:sp>
      <p:sp>
        <p:nvSpPr>
          <p:cNvPr id="90" name="Google Shape;90;p46"/>
          <p:cNvSpPr txBox="1">
            <a:spLocks noGrp="1"/>
          </p:cNvSpPr>
          <p:nvPr>
            <p:ph type="body" idx="1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46"/>
          <p:cNvSpPr txBox="1">
            <a:spLocks noGrp="1"/>
          </p:cNvSpPr>
          <p:nvPr>
            <p:ph type="dt" idx="10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6"/>
          <p:cNvSpPr txBox="1">
            <a:spLocks noGrp="1"/>
          </p:cNvSpPr>
          <p:nvPr>
            <p:ph type="ftr" idx="11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6"/>
          <p:cNvSpPr txBox="1">
            <a:spLocks noGrp="1"/>
          </p:cNvSpPr>
          <p:nvPr>
            <p:ph type="sldNum" idx="12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7"/>
          <p:cNvSpPr txBox="1"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w="952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</p:sp>
      <p:sp>
        <p:nvSpPr>
          <p:cNvPr id="97" name="Google Shape;97;p47"/>
          <p:cNvSpPr txBox="1">
            <a:spLocks noGrp="1"/>
          </p:cNvSpPr>
          <p:nvPr>
            <p:ph type="body" idx="1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8" name="Google Shape;98;p47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7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7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8"/>
          <p:cNvSpPr/>
          <p:nvPr/>
        </p:nvSpPr>
        <p:spPr>
          <a:xfrm>
            <a:off x="1140884" y="2286585"/>
            <a:ext cx="4895115" cy="2503972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48"/>
          <p:cNvSpPr txBox="1"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8"/>
          <p:cNvSpPr txBox="1">
            <a:spLocks noGrp="1"/>
          </p:cNvSpPr>
          <p:nvPr>
            <p:ph type="body" idx="1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5" name="Google Shape;105;p48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8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8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9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49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9"/>
          <p:cNvSpPr txBox="1">
            <a:spLocks noGrp="1"/>
          </p:cNvSpPr>
          <p:nvPr>
            <p:ph type="body" idx="1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12" name="Google Shape;112;p49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9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9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0"/>
          <p:cNvSpPr/>
          <p:nvPr/>
        </p:nvSpPr>
        <p:spPr>
          <a:xfrm>
            <a:off x="7669651" y="446089"/>
            <a:ext cx="4522349" cy="5414962"/>
          </a:xfrm>
          <a:custGeom>
            <a:avLst/>
            <a:gdLst/>
            <a:ahLst/>
            <a:cxnLst/>
            <a:rect l="l" t="t" r="r" b="b"/>
            <a:pathLst>
              <a:path w="2879" h="4320" extrusionOk="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50"/>
          <p:cNvSpPr txBox="1">
            <a:spLocks noGrp="1"/>
          </p:cNvSpPr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0"/>
          <p:cNvSpPr txBox="1">
            <a:spLocks noGrp="1"/>
          </p:cNvSpPr>
          <p:nvPr>
            <p:ph type="body" idx="1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19" name="Google Shape;119;p50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0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0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5"/>
          <p:cNvSpPr/>
          <p:nvPr/>
        </p:nvSpPr>
        <p:spPr>
          <a:xfrm>
            <a:off x="0" y="1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" name="Google Shape;21;p35"/>
          <p:cNvSpPr txBox="1"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sz="48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6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36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/>
          <p:nvPr/>
        </p:nvSpPr>
        <p:spPr>
          <a:xfrm>
            <a:off x="631697" y="1081456"/>
            <a:ext cx="6332416" cy="3239188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" name="Google Shape;35;p37"/>
          <p:cNvSpPr txBox="1"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sz="42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body" idx="2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9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39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sldNum" idx="12"/>
          </p:nvPr>
        </p:nvSpPr>
        <p:spPr>
          <a:xfrm>
            <a:off x="11330665" y="625167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1"/>
          <p:cNvSpPr/>
          <p:nvPr/>
        </p:nvSpPr>
        <p:spPr>
          <a:xfrm>
            <a:off x="0" y="-3175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1"/>
          <p:cNvSpPr txBox="1"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41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body" idx="1"/>
          </p:nvPr>
        </p:nvSpPr>
        <p:spPr>
          <a:xfrm>
            <a:off x="415600" y="1645433"/>
            <a:ext cx="11360800" cy="44464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?"/>
              <a:defRPr/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?"/>
              <a:defRPr/>
            </a:lvl3pPr>
            <a:lvl4pPr marL="182880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?"/>
              <a:defRPr/>
            </a:lvl4pPr>
            <a:lvl5pPr marL="228600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?"/>
              <a:defRPr/>
            </a:lvl5pPr>
            <a:lvl6pPr marL="2743200" lvl="5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?"/>
              <a:defRPr/>
            </a:lvl6pPr>
            <a:lvl7pPr marL="320040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?"/>
              <a:defRPr/>
            </a:lvl7pPr>
            <a:lvl8pPr marL="365760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?"/>
              <a:defRPr/>
            </a:lvl8pPr>
            <a:lvl9pPr marL="4114800" lvl="8" indent="-30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Char char="?"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11330665" y="625167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43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body" idx="2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cb5a485c62_0_18"/>
          <p:cNvPicPr preferRelativeResize="0"/>
          <p:nvPr/>
        </p:nvPicPr>
        <p:blipFill rotWithShape="1">
          <a:blip r:embed="rId3">
            <a:alphaModFix/>
          </a:blip>
          <a:srcRect l="1584" t="1228" b="2782"/>
          <a:stretch/>
        </p:blipFill>
        <p:spPr>
          <a:xfrm>
            <a:off x="3886743" y="110259"/>
            <a:ext cx="7872550" cy="663747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cb5a485c62_0_18"/>
          <p:cNvSpPr txBox="1"/>
          <p:nvPr/>
        </p:nvSpPr>
        <p:spPr>
          <a:xfrm rot="-704236">
            <a:off x="380985" y="577033"/>
            <a:ext cx="3368329" cy="1697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1" i="0" u="none" strike="noStrike" cap="none">
                <a:solidFill>
                  <a:srgbClr val="FFD9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Valley ROP</a:t>
            </a:r>
            <a:endParaRPr sz="3500" b="1" i="0" u="none" strike="noStrike" cap="none">
              <a:solidFill>
                <a:srgbClr val="FFD9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1" i="0" u="none" strike="noStrike" cap="none">
                <a:solidFill>
                  <a:srgbClr val="FFD9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Fall Inservice</a:t>
            </a:r>
            <a:endParaRPr sz="3500" b="1" i="0" u="none" strike="noStrike" cap="none">
              <a:solidFill>
                <a:srgbClr val="FFD9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1" i="0" u="none" strike="noStrike" cap="none">
                <a:solidFill>
                  <a:srgbClr val="FFD9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2021</a:t>
            </a:r>
            <a:endParaRPr sz="3500" b="1" i="0" u="none" strike="noStrike" cap="none">
              <a:solidFill>
                <a:srgbClr val="FFD9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9" descr="Learning “Myth” #1: Ebbinghaus Forgetting Cur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312" y="428542"/>
            <a:ext cx="10434121" cy="613771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/>
          <p:nvPr/>
        </p:nvSpPr>
        <p:spPr>
          <a:xfrm rot="8457875">
            <a:off x="2240052" y="258193"/>
            <a:ext cx="2050928" cy="10809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15875" cap="rnd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9"/>
          <p:cNvSpPr txBox="1"/>
          <p:nvPr/>
        </p:nvSpPr>
        <p:spPr>
          <a:xfrm rot="-2388909">
            <a:off x="2399181" y="434227"/>
            <a:ext cx="188687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Right after lecture =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high retention</a:t>
            </a:r>
            <a:endParaRPr sz="16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4" name="Google Shape;194;p9"/>
          <p:cNvSpPr/>
          <p:nvPr/>
        </p:nvSpPr>
        <p:spPr>
          <a:xfrm rot="8457875">
            <a:off x="3278518" y="1487102"/>
            <a:ext cx="2050928" cy="10809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15875" cap="rnd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9"/>
          <p:cNvSpPr txBox="1"/>
          <p:nvPr/>
        </p:nvSpPr>
        <p:spPr>
          <a:xfrm rot="-2356920">
            <a:off x="3117085" y="1773611"/>
            <a:ext cx="23367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Are kids doing something w/notes 20 min later?</a:t>
            </a:r>
            <a:endParaRPr sz="14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6" name="Google Shape;196;p9"/>
          <p:cNvSpPr/>
          <p:nvPr/>
        </p:nvSpPr>
        <p:spPr>
          <a:xfrm rot="8457875">
            <a:off x="4407806" y="2018446"/>
            <a:ext cx="2277793" cy="106008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15875" cap="rnd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9"/>
          <p:cNvSpPr txBox="1"/>
          <p:nvPr/>
        </p:nvSpPr>
        <p:spPr>
          <a:xfrm rot="-2388909">
            <a:off x="4425813" y="2218827"/>
            <a:ext cx="22711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Kids usually in next class taking more notes</a:t>
            </a:r>
            <a:endParaRPr sz="16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8" name="Google Shape;198;p9"/>
          <p:cNvSpPr/>
          <p:nvPr/>
        </p:nvSpPr>
        <p:spPr>
          <a:xfrm rot="8457875">
            <a:off x="5815223" y="2350226"/>
            <a:ext cx="2050928" cy="10809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15875" cap="rnd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9"/>
          <p:cNvSpPr txBox="1"/>
          <p:nvPr/>
        </p:nvSpPr>
        <p:spPr>
          <a:xfrm rot="-2388909">
            <a:off x="5871670" y="2547945"/>
            <a:ext cx="20283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Are students reviewing notes at night?</a:t>
            </a:r>
            <a:endParaRPr sz="16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0" name="Google Shape;200;p9"/>
          <p:cNvSpPr/>
          <p:nvPr/>
        </p:nvSpPr>
        <p:spPr>
          <a:xfrm rot="8457875">
            <a:off x="8172910" y="2422384"/>
            <a:ext cx="2279019" cy="107793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15875" cap="rnd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9"/>
          <p:cNvSpPr txBox="1"/>
          <p:nvPr/>
        </p:nvSpPr>
        <p:spPr>
          <a:xfrm rot="-2388909">
            <a:off x="8245532" y="2598299"/>
            <a:ext cx="222684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Is there a revisit assignment 2 days later?</a:t>
            </a:r>
            <a:endParaRPr sz="16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2" name="Google Shape;202;p9"/>
          <p:cNvSpPr/>
          <p:nvPr/>
        </p:nvSpPr>
        <p:spPr>
          <a:xfrm rot="428445">
            <a:off x="10460375" y="2220686"/>
            <a:ext cx="1531561" cy="156796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0000"/>
          </a:solidFill>
          <a:ln w="15875" cap="rnd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10328161" y="2391962"/>
            <a:ext cx="1886873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If no revisit,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80% of learning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is lost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 month later</a:t>
            </a:r>
            <a:endParaRPr sz="1700" b="1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/>
          <p:nvPr/>
        </p:nvSpPr>
        <p:spPr>
          <a:xfrm>
            <a:off x="1624584" y="224245"/>
            <a:ext cx="8982456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research states that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99CCFF"/>
                </a:solidFill>
                <a:latin typeface="Federo"/>
                <a:ea typeface="Federo"/>
                <a:cs typeface="Federo"/>
                <a:sym typeface="Federo"/>
              </a:rPr>
              <a:t>note-taking</a:t>
            </a:r>
            <a:r>
              <a:rPr lang="en-US" sz="4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can be a source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review information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order to retain information--</a:t>
            </a:r>
            <a:endParaRPr sz="4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743712" y="3767328"/>
            <a:ext cx="10744200" cy="1831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EE5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what does </a:t>
            </a:r>
            <a:r>
              <a:rPr lang="en-US" sz="6000" b="1" i="0" u="none" strike="noStrike" cap="none">
                <a:solidFill>
                  <a:srgbClr val="FF99FF"/>
                </a:solidFill>
                <a:latin typeface="Federo"/>
                <a:ea typeface="Federo"/>
                <a:cs typeface="Federo"/>
                <a:sym typeface="Federo"/>
              </a:rPr>
              <a:t>note-taking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EE5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look like in class?</a:t>
            </a:r>
            <a:endParaRPr sz="5400" b="1" i="0" u="none" strike="noStrike" cap="none">
              <a:solidFill>
                <a:srgbClr val="FEE59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1" descr="Amazon.com : Pacon Composition Paper, 8 1/2&amp;quot;X11&amp;quot;, 3/8&amp;quot; No Margin, White,  500 sheets : Notebook Filler Paper : Office Produc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8894" y="380033"/>
            <a:ext cx="4788266" cy="613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1" descr="College Ruled Paper Templa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7564" y="380034"/>
            <a:ext cx="4584336" cy="6135187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 txBox="1"/>
          <p:nvPr/>
        </p:nvSpPr>
        <p:spPr>
          <a:xfrm>
            <a:off x="246904" y="851577"/>
            <a:ext cx="1991990" cy="317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Entry #2:</a:t>
            </a:r>
            <a:endParaRPr sz="1400" b="0" i="0" u="none" strike="noStrike" cap="none">
              <a:solidFill>
                <a:srgbClr val="000000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sng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Left</a:t>
            </a:r>
            <a:r>
              <a:rPr lang="en-US" sz="3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and </a:t>
            </a:r>
            <a:r>
              <a:rPr lang="en-US" sz="3600" b="0" i="0" u="sng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Right </a:t>
            </a:r>
            <a:r>
              <a:rPr lang="en-US" sz="3600" b="0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Side of Notes</a:t>
            </a:r>
            <a:endParaRPr sz="3600" b="0" i="0" u="none" strike="noStrike" cap="none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217" name="Google Shape;217;p11"/>
          <p:cNvSpPr/>
          <p:nvPr/>
        </p:nvSpPr>
        <p:spPr>
          <a:xfrm>
            <a:off x="8182904" y="1275449"/>
            <a:ext cx="2835498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“Input” side </a:t>
            </a: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Power Point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Article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Textbook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Guest Speaker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Video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11"/>
          <p:cNvSpPr/>
          <p:nvPr/>
        </p:nvSpPr>
        <p:spPr>
          <a:xfrm>
            <a:off x="2616213" y="1206624"/>
            <a:ext cx="4892696" cy="223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“Output” side or student side</a:t>
            </a:r>
            <a:endParaRPr sz="1600" b="1" i="0" u="none" strike="noStrike" cap="none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Process/Review new information</a:t>
            </a:r>
            <a:endParaRPr sz="1600" b="1" i="0" u="none" strike="noStrike" cap="none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Create drawings, illustrations, charts, </a:t>
            </a:r>
            <a:endParaRPr sz="16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Analogies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Use colors!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Students are “interacting” w/ notebook  </a:t>
            </a:r>
            <a:endParaRPr sz="1600" b="1" i="0" u="none" strike="noStrike" cap="none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Students are re-visiting notes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  </a:t>
            </a:r>
            <a:endParaRPr sz="1600" b="1" i="0" u="none" strike="noStrike" cap="none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219" name="Google Shape;219;p11"/>
          <p:cNvSpPr/>
          <p:nvPr/>
        </p:nvSpPr>
        <p:spPr>
          <a:xfrm>
            <a:off x="2377085" y="528412"/>
            <a:ext cx="2923195" cy="64633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LEFT SIDE…</a:t>
            </a:r>
            <a:r>
              <a:rPr lang="en-US" sz="1800" b="1" i="0" u="none" strike="noStrike" cap="none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  </a:t>
            </a:r>
            <a:endParaRPr sz="1600" b="1" i="0" u="none" strike="noStrike" cap="none">
              <a:solidFill>
                <a:srgbClr val="00B05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7637449" y="528413"/>
            <a:ext cx="3248266" cy="64633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rPr>
              <a:t>RIGHT SIDE…</a:t>
            </a:r>
            <a:endParaRPr sz="1800" b="0" i="0" u="none" strike="noStrike" cap="none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11"/>
          <p:cNvSpPr txBox="1"/>
          <p:nvPr/>
        </p:nvSpPr>
        <p:spPr>
          <a:xfrm rot="-704323">
            <a:off x="84959" y="5231184"/>
            <a:ext cx="2327491" cy="107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EE599"/>
                </a:solidFill>
                <a:latin typeface="Century"/>
                <a:ea typeface="Century"/>
                <a:cs typeface="Century"/>
                <a:sym typeface="Century"/>
              </a:rPr>
              <a:t>Table of Contents</a:t>
            </a:r>
            <a:endParaRPr sz="3600" b="1" i="0" u="none" strike="noStrike" cap="none">
              <a:solidFill>
                <a:srgbClr val="FEE599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807040" y="4204819"/>
            <a:ext cx="612648" cy="90667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2"/>
          <p:cNvPicPr preferRelativeResize="0"/>
          <p:nvPr/>
        </p:nvPicPr>
        <p:blipFill rotWithShape="1">
          <a:blip r:embed="rId3">
            <a:alphaModFix/>
          </a:blip>
          <a:srcRect l="7723" t="11273" r="7721" b="9972"/>
          <a:stretch/>
        </p:blipFill>
        <p:spPr>
          <a:xfrm>
            <a:off x="2165781" y="975091"/>
            <a:ext cx="8165089" cy="570378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28" name="Google Shape;228;p12"/>
          <p:cNvSpPr txBox="1"/>
          <p:nvPr/>
        </p:nvSpPr>
        <p:spPr>
          <a:xfrm>
            <a:off x="113211" y="250927"/>
            <a:ext cx="4624680" cy="72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Left and Right…</a:t>
            </a:r>
            <a:endParaRPr sz="4800" b="0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29" name="Google Shape;229;p12"/>
          <p:cNvSpPr txBox="1"/>
          <p:nvPr/>
        </p:nvSpPr>
        <p:spPr>
          <a:xfrm rot="927731">
            <a:off x="9259560" y="406256"/>
            <a:ext cx="3027466" cy="72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FFCC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Med Term</a:t>
            </a:r>
            <a:endParaRPr sz="4800" b="0" i="0" u="none" strike="noStrike" cap="none">
              <a:solidFill>
                <a:srgbClr val="FFCC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"/>
          <p:cNvSpPr txBox="1">
            <a:spLocks noGrp="1"/>
          </p:cNvSpPr>
          <p:nvPr>
            <p:ph type="title"/>
          </p:nvPr>
        </p:nvSpPr>
        <p:spPr>
          <a:xfrm>
            <a:off x="950521" y="1236617"/>
            <a:ext cx="5605553" cy="257773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entury Gothic"/>
              <a:buNone/>
            </a:pPr>
            <a:r>
              <a:rPr lang="en-US" sz="3600" i="1"/>
              <a:t>“The skill of taking notes in class must be practiced over and over––  </a:t>
            </a:r>
            <a:endParaRPr sz="3600"/>
          </a:p>
        </p:txBody>
      </p:sp>
      <p:sp>
        <p:nvSpPr>
          <p:cNvPr id="235" name="Google Shape;235;p13"/>
          <p:cNvSpPr txBox="1">
            <a:spLocks noGrp="1"/>
          </p:cNvSpPr>
          <p:nvPr>
            <p:ph type="body" idx="1"/>
          </p:nvPr>
        </p:nvSpPr>
        <p:spPr>
          <a:xfrm>
            <a:off x="3848611" y="4712907"/>
            <a:ext cx="7158695" cy="1178935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b="1" i="1">
                <a:solidFill>
                  <a:schemeClr val="dk1"/>
                </a:solidFill>
              </a:rPr>
              <a:t>it’s a skill for </a:t>
            </a:r>
            <a:r>
              <a:rPr lang="en-US" sz="6000" b="1" i="1">
                <a:solidFill>
                  <a:schemeClr val="dk1"/>
                </a:solidFill>
              </a:rPr>
              <a:t>ALL</a:t>
            </a:r>
            <a:r>
              <a:rPr lang="en-US" sz="3600" b="1" i="1">
                <a:solidFill>
                  <a:schemeClr val="dk1"/>
                </a:solidFill>
              </a:rPr>
              <a:t> subjects.”</a:t>
            </a:r>
            <a:endParaRPr sz="3600"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4"/>
          <p:cNvPicPr preferRelativeResize="0"/>
          <p:nvPr/>
        </p:nvPicPr>
        <p:blipFill rotWithShape="1">
          <a:blip r:embed="rId3">
            <a:alphaModFix/>
          </a:blip>
          <a:srcRect l="9714" t="15584" r="5291" b="19033"/>
          <a:stretch/>
        </p:blipFill>
        <p:spPr>
          <a:xfrm>
            <a:off x="2142309" y="1306286"/>
            <a:ext cx="9056914" cy="522514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4"/>
          <p:cNvSpPr txBox="1"/>
          <p:nvPr/>
        </p:nvSpPr>
        <p:spPr>
          <a:xfrm>
            <a:off x="113211" y="250927"/>
            <a:ext cx="4624680" cy="72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Left and Right…</a:t>
            </a:r>
            <a:endParaRPr sz="4800" b="0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42" name="Google Shape;242;p14"/>
          <p:cNvSpPr txBox="1"/>
          <p:nvPr/>
        </p:nvSpPr>
        <p:spPr>
          <a:xfrm rot="927731">
            <a:off x="10066288" y="281562"/>
            <a:ext cx="2312843" cy="1020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FFCC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CSI</a:t>
            </a:r>
            <a:endParaRPr sz="8000" b="0" i="0" u="none" strike="noStrike" cap="none">
              <a:solidFill>
                <a:srgbClr val="FFCC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"/>
          <p:cNvSpPr txBox="1"/>
          <p:nvPr/>
        </p:nvSpPr>
        <p:spPr>
          <a:xfrm>
            <a:off x="113211" y="250927"/>
            <a:ext cx="4624680" cy="72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Left and Right…</a:t>
            </a:r>
            <a:endParaRPr sz="4800" b="0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248" name="Google Shape;2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0982" y="1176918"/>
            <a:ext cx="8507347" cy="545237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5"/>
          <p:cNvSpPr txBox="1"/>
          <p:nvPr/>
        </p:nvSpPr>
        <p:spPr>
          <a:xfrm rot="566537">
            <a:off x="8138750" y="149068"/>
            <a:ext cx="4524447" cy="1242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FFCC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Culinary</a:t>
            </a:r>
            <a:endParaRPr sz="8000" b="0" i="0" u="none" strike="noStrike" cap="none">
              <a:solidFill>
                <a:srgbClr val="FFCC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6" descr="Learning Curves and Forgetting Cur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3611" y="428053"/>
            <a:ext cx="7898753" cy="589437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6"/>
          <p:cNvSpPr txBox="1"/>
          <p:nvPr/>
        </p:nvSpPr>
        <p:spPr>
          <a:xfrm>
            <a:off x="252549" y="905691"/>
            <a:ext cx="3596640" cy="2360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Reviewing information is key</a:t>
            </a:r>
            <a:endParaRPr sz="4800" b="0" i="0" u="none" strike="noStrike" cap="none">
              <a:solidFill>
                <a:schemeClr val="lt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/>
          <p:nvPr/>
        </p:nvSpPr>
        <p:spPr>
          <a:xfrm>
            <a:off x="1755648" y="5664378"/>
            <a:ext cx="1728216" cy="562686"/>
          </a:xfrm>
          <a:prstGeom prst="rect">
            <a:avLst/>
          </a:prstGeom>
          <a:solidFill>
            <a:schemeClr val="accent1"/>
          </a:solidFill>
          <a:ln w="15875" cap="rnd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18"/>
          <p:cNvSpPr txBox="1">
            <a:spLocks noGrp="1"/>
          </p:cNvSpPr>
          <p:nvPr>
            <p:ph type="title"/>
          </p:nvPr>
        </p:nvSpPr>
        <p:spPr>
          <a:xfrm>
            <a:off x="174000" y="3200274"/>
            <a:ext cx="10561500" cy="1113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</a:pPr>
            <a:r>
              <a:rPr lang="en-US"/>
              <a:t>Common Core Literacy Standards</a:t>
            </a:r>
            <a:endParaRPr/>
          </a:p>
        </p:txBody>
      </p:sp>
      <p:sp>
        <p:nvSpPr>
          <p:cNvPr id="262" name="Google Shape;262;p18"/>
          <p:cNvSpPr txBox="1">
            <a:spLocks noGrp="1"/>
          </p:cNvSpPr>
          <p:nvPr>
            <p:ph type="body" idx="1"/>
          </p:nvPr>
        </p:nvSpPr>
        <p:spPr>
          <a:xfrm>
            <a:off x="1410891" y="5664378"/>
            <a:ext cx="10561418" cy="69287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b="1"/>
              <a:t>Reading, Writing, Speaking and Listening, Research</a:t>
            </a:r>
            <a:endParaRPr sz="3200" b="1"/>
          </a:p>
        </p:txBody>
      </p:sp>
      <p:pic>
        <p:nvPicPr>
          <p:cNvPr id="263" name="Google Shape;2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7175" y="331850"/>
            <a:ext cx="2619550" cy="26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 txBox="1">
            <a:spLocks noGrp="1"/>
          </p:cNvSpPr>
          <p:nvPr>
            <p:ph type="title"/>
          </p:nvPr>
        </p:nvSpPr>
        <p:spPr>
          <a:xfrm>
            <a:off x="583476" y="1158240"/>
            <a:ext cx="6461760" cy="224720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</a:pPr>
            <a:r>
              <a:rPr lang="en-US" i="1"/>
              <a:t>The man who can make hard things easy—</a:t>
            </a:r>
            <a:br>
              <a:rPr lang="en-US" i="1"/>
            </a:br>
            <a:r>
              <a:rPr lang="en-US" i="1"/>
              <a:t>is the educator.</a:t>
            </a:r>
            <a:r>
              <a:rPr lang="en-US"/>
              <a:t> </a:t>
            </a:r>
            <a:endParaRPr/>
          </a:p>
        </p:txBody>
      </p:sp>
      <p:sp>
        <p:nvSpPr>
          <p:cNvPr id="269" name="Google Shape;269;p19"/>
          <p:cNvSpPr txBox="1">
            <a:spLocks noGrp="1"/>
          </p:cNvSpPr>
          <p:nvPr>
            <p:ph type="body" idx="1"/>
          </p:nvPr>
        </p:nvSpPr>
        <p:spPr>
          <a:xfrm>
            <a:off x="4018343" y="3508959"/>
            <a:ext cx="2848283" cy="441939"/>
          </a:xfrm>
          <a:prstGeom prst="rect">
            <a:avLst/>
          </a:prstGeom>
          <a:solidFill>
            <a:srgbClr val="CC00FF"/>
          </a:solidFill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–-Ralph Waldo Emerson</a:t>
            </a:r>
            <a:endParaRPr/>
          </a:p>
        </p:txBody>
      </p:sp>
      <p:sp>
        <p:nvSpPr>
          <p:cNvPr id="270" name="Google Shape;270;p19"/>
          <p:cNvSpPr txBox="1">
            <a:spLocks noGrp="1"/>
          </p:cNvSpPr>
          <p:nvPr>
            <p:ph type="body" idx="2"/>
          </p:nvPr>
        </p:nvSpPr>
        <p:spPr>
          <a:xfrm>
            <a:off x="7574650" y="528650"/>
            <a:ext cx="3810000" cy="54579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Franklin"/>
              <a:buNone/>
            </a:pPr>
            <a:r>
              <a:rPr lang="en-US" sz="3600">
                <a:latin typeface="Libre Franklin"/>
                <a:ea typeface="Libre Franklin"/>
                <a:cs typeface="Libre Franklin"/>
                <a:sym typeface="Libre Franklin"/>
              </a:rPr>
              <a:t>Reading a </a:t>
            </a:r>
            <a:endParaRPr sz="36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Libre Franklin"/>
              <a:buNone/>
            </a:pPr>
            <a:r>
              <a:rPr lang="en-US" sz="3600" u="sng">
                <a:latin typeface="Libre Franklin"/>
                <a:ea typeface="Libre Franklin"/>
                <a:cs typeface="Libre Franklin"/>
                <a:sym typeface="Libre Franklin"/>
              </a:rPr>
              <a:t>novel</a:t>
            </a:r>
            <a:endParaRPr u="sng"/>
          </a:p>
          <a:p>
            <a:pPr marL="0" lvl="0" indent="0" algn="l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SzPts val="3600"/>
              <a:buFont typeface="Century Gothic"/>
              <a:buNone/>
            </a:pPr>
            <a:endParaRPr sz="36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SzPts val="3600"/>
              <a:buFont typeface="Libre Franklin"/>
              <a:buNone/>
            </a:pPr>
            <a:r>
              <a:rPr lang="en-US" sz="3600">
                <a:latin typeface="Libre Franklin"/>
                <a:ea typeface="Libre Franklin"/>
                <a:cs typeface="Libre Franklin"/>
                <a:sym typeface="Libre Franklin"/>
              </a:rPr>
              <a:t>Reading an </a:t>
            </a:r>
            <a:r>
              <a:rPr lang="en-US" sz="3600" u="sng">
                <a:latin typeface="Libre Franklin"/>
                <a:ea typeface="Libre Franklin"/>
                <a:cs typeface="Libre Franklin"/>
                <a:sym typeface="Libre Franklin"/>
              </a:rPr>
              <a:t>article</a:t>
            </a:r>
            <a:endParaRPr u="sng"/>
          </a:p>
          <a:p>
            <a:pPr marL="0" lvl="0" indent="0" algn="l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SzPts val="3600"/>
              <a:buFont typeface="Century Gothic"/>
              <a:buNone/>
            </a:pPr>
            <a:endParaRPr sz="36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SzPts val="3600"/>
              <a:buFont typeface="Libre Franklin"/>
              <a:buNone/>
            </a:pPr>
            <a:r>
              <a:rPr lang="en-US" sz="3600">
                <a:latin typeface="Libre Franklin"/>
                <a:ea typeface="Libre Franklin"/>
                <a:cs typeface="Libre Franklin"/>
                <a:sym typeface="Libre Franklin"/>
              </a:rPr>
              <a:t>Reading a textbook</a:t>
            </a:r>
            <a:endParaRPr sz="36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1" name="Google Shape;271;p19"/>
          <p:cNvSpPr txBox="1"/>
          <p:nvPr/>
        </p:nvSpPr>
        <p:spPr>
          <a:xfrm>
            <a:off x="583475" y="4802475"/>
            <a:ext cx="5988900" cy="10917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Noto Sans Symbols"/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Reading is hard!</a:t>
            </a:r>
            <a:endParaRPr sz="54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2" name="Google Shape;272;p19"/>
          <p:cNvSpPr txBox="1"/>
          <p:nvPr/>
        </p:nvSpPr>
        <p:spPr>
          <a:xfrm rot="-921678">
            <a:off x="9764080" y="1139964"/>
            <a:ext cx="2300071" cy="736388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Characters, conflict, dialogue</a:t>
            </a:r>
            <a:endParaRPr sz="20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3" name="Google Shape;273;p19"/>
          <p:cNvSpPr txBox="1"/>
          <p:nvPr/>
        </p:nvSpPr>
        <p:spPr>
          <a:xfrm rot="-921678">
            <a:off x="9506786" y="3147412"/>
            <a:ext cx="2300071" cy="736388"/>
          </a:xfrm>
          <a:prstGeom prst="rect">
            <a:avLst/>
          </a:prstGeom>
          <a:solidFill>
            <a:srgbClr val="A8D08C"/>
          </a:solidFill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Informative, interesting</a:t>
            </a:r>
            <a:endParaRPr sz="20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4" name="Google Shape;274;p19"/>
          <p:cNvSpPr txBox="1"/>
          <p:nvPr/>
        </p:nvSpPr>
        <p:spPr>
          <a:xfrm rot="-921678">
            <a:off x="9835511" y="5385787"/>
            <a:ext cx="2300071" cy="736388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Different part </a:t>
            </a:r>
            <a:endParaRPr sz="20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of brain</a:t>
            </a:r>
            <a:endParaRPr sz="20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 txBox="1"/>
          <p:nvPr/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</a:pPr>
            <a:r>
              <a:rPr lang="en-US" sz="48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Workshop #1</a:t>
            </a:r>
            <a:endParaRPr sz="4800" b="1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1"/>
          <p:cNvSpPr txBox="1"/>
          <p:nvPr/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lang="en-US" sz="2500" b="1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Students</a:t>
            </a:r>
            <a:r>
              <a:rPr lang="en-US" sz="2500" b="1" i="1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2500" b="1" i="1" u="none" strike="noStrike" cap="none">
                <a:solidFill>
                  <a:srgbClr val="FFFF00"/>
                </a:solidFill>
                <a:latin typeface="Century"/>
                <a:ea typeface="Century"/>
                <a:cs typeface="Century"/>
                <a:sym typeface="Century"/>
              </a:rPr>
              <a:t>Love</a:t>
            </a:r>
            <a:r>
              <a:rPr lang="en-US" sz="2500" b="1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 Note-Taking</a:t>
            </a:r>
            <a:endParaRPr sz="2500" b="1" i="0" u="none" strike="noStrike" cap="none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34" name="Google Shape;134;p1"/>
          <p:cNvSpPr txBox="1"/>
          <p:nvPr/>
        </p:nvSpPr>
        <p:spPr>
          <a:xfrm>
            <a:off x="810001" y="5923104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lang="en-US" sz="2500" b="1" i="0" u="none" strike="noStrike" cap="none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Reading is Hard!</a:t>
            </a:r>
            <a:endParaRPr sz="2500" b="1" i="0" u="none" strike="noStrike" cap="none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id="135" name="Google Shape;135;p1" descr="Bitmoji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25" y="314325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0"/>
          <p:cNvSpPr txBox="1">
            <a:spLocks noGrp="1"/>
          </p:cNvSpPr>
          <p:nvPr>
            <p:ph type="title"/>
          </p:nvPr>
        </p:nvSpPr>
        <p:spPr>
          <a:xfrm>
            <a:off x="418114" y="44662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Entry #3 for Table of Contents</a:t>
            </a:r>
            <a:endParaRPr/>
          </a:p>
        </p:txBody>
      </p:sp>
      <p:sp>
        <p:nvSpPr>
          <p:cNvPr id="280" name="Google Shape;280;p20"/>
          <p:cNvSpPr/>
          <p:nvPr/>
        </p:nvSpPr>
        <p:spPr>
          <a:xfrm>
            <a:off x="1980848" y="2883191"/>
            <a:ext cx="797356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Reading is </a:t>
            </a:r>
            <a:r>
              <a:rPr lang="en-US" sz="8800" b="1" i="0" u="none" strike="noStrike" cap="none">
                <a:solidFill>
                  <a:srgbClr val="9CC2E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RAD</a:t>
            </a:r>
            <a:endParaRPr sz="88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0"/>
          <p:cNvSpPr/>
          <p:nvPr/>
        </p:nvSpPr>
        <p:spPr>
          <a:xfrm>
            <a:off x="2128113" y="4251201"/>
            <a:ext cx="79552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>
                <a:solidFill>
                  <a:srgbClr val="9CC2E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-US" sz="3200" b="1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eading </a:t>
            </a:r>
            <a:r>
              <a:rPr lang="en-US" sz="5400" b="1" i="1" u="none" strike="noStrike" cap="none">
                <a:solidFill>
                  <a:srgbClr val="9CC2E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US" sz="3200" b="1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cross the </a:t>
            </a:r>
            <a:r>
              <a:rPr lang="en-US" sz="5400" b="1" i="1" u="none" strike="noStrike" cap="none">
                <a:solidFill>
                  <a:srgbClr val="9CC2E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-US" sz="3200" b="1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isciplines</a:t>
            </a:r>
            <a:endParaRPr sz="32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0"/>
          <p:cNvSpPr/>
          <p:nvPr/>
        </p:nvSpPr>
        <p:spPr>
          <a:xfrm rot="5400000">
            <a:off x="4755034" y="1947086"/>
            <a:ext cx="1529400" cy="86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3" name="Google Shape;283;p20" descr="bean bag chair ch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4250" y="114300"/>
            <a:ext cx="3029175" cy="30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"/>
          <p:cNvSpPr txBox="1">
            <a:spLocks noGrp="1"/>
          </p:cNvSpPr>
          <p:nvPr>
            <p:ph type="title"/>
          </p:nvPr>
        </p:nvSpPr>
        <p:spPr>
          <a:xfrm>
            <a:off x="341075" y="412019"/>
            <a:ext cx="11112369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entury Gothic"/>
              <a:buNone/>
            </a:pPr>
            <a:r>
              <a:rPr lang="en-US" sz="3600"/>
              <a:t>Why is </a:t>
            </a:r>
            <a:r>
              <a:rPr lang="en-US" sz="6000">
                <a:solidFill>
                  <a:schemeClr val="dk1"/>
                </a:solidFill>
              </a:rPr>
              <a:t>R</a:t>
            </a:r>
            <a:r>
              <a:rPr lang="en-US" sz="3600"/>
              <a:t>eading </a:t>
            </a:r>
            <a:r>
              <a:rPr lang="en-US" sz="6000">
                <a:solidFill>
                  <a:schemeClr val="dk1"/>
                </a:solidFill>
              </a:rPr>
              <a:t>A</a:t>
            </a:r>
            <a:r>
              <a:rPr lang="en-US" sz="3600"/>
              <a:t>cross </a:t>
            </a:r>
            <a:r>
              <a:rPr lang="en-US" sz="6000">
                <a:solidFill>
                  <a:schemeClr val="dk1"/>
                </a:solidFill>
              </a:rPr>
              <a:t>D</a:t>
            </a:r>
            <a:r>
              <a:rPr lang="en-US" sz="3600"/>
              <a:t>isciplines important?</a:t>
            </a:r>
            <a:endParaRPr sz="3600"/>
          </a:p>
        </p:txBody>
      </p:sp>
      <p:sp>
        <p:nvSpPr>
          <p:cNvPr id="289" name="Google Shape;289;p21"/>
          <p:cNvSpPr/>
          <p:nvPr/>
        </p:nvSpPr>
        <p:spPr>
          <a:xfrm>
            <a:off x="341075" y="2544212"/>
            <a:ext cx="11675079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09585" marR="0" lvl="0" indent="-474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E599"/>
              </a:buClr>
              <a:buSzPts val="3200"/>
              <a:buFont typeface="Noto Sans Symbols"/>
              <a:buChar char="✔"/>
            </a:pPr>
            <a:r>
              <a:rPr lang="en-US" sz="3200" b="0" i="0" u="none" strike="noStrike" cap="none">
                <a:solidFill>
                  <a:srgbClr val="FFFFCC"/>
                </a:solidFill>
                <a:latin typeface="Cambria"/>
                <a:ea typeface="Cambria"/>
                <a:cs typeface="Cambria"/>
                <a:sym typeface="Cambria"/>
              </a:rPr>
              <a:t>Enables students to navigate complex text in any content area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74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FF"/>
              </a:buClr>
              <a:buSzPts val="3200"/>
              <a:buFont typeface="Noto Sans Symbols"/>
              <a:buChar char="✔"/>
            </a:pPr>
            <a:r>
              <a:rPr lang="en-US" sz="3200" b="0" i="0" u="none" strike="noStrike" cap="none">
                <a:solidFill>
                  <a:srgbClr val="FF99FF"/>
                </a:solidFill>
                <a:latin typeface="Cambria"/>
                <a:ea typeface="Cambria"/>
                <a:cs typeface="Cambria"/>
                <a:sym typeface="Cambria"/>
              </a:rPr>
              <a:t>Helps students develop reading stamina by moving past their “roadblocks”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9814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3200"/>
              <a:buFont typeface="Noto Sans Symbols"/>
              <a:buChar char="✔"/>
            </a:pPr>
            <a:r>
              <a:rPr lang="en-US" sz="3200" b="0" i="0" u="none" strike="noStrike" cap="none">
                <a:solidFill>
                  <a:srgbClr val="BBD6EE"/>
                </a:solidFill>
                <a:latin typeface="Cambria"/>
                <a:ea typeface="Cambria"/>
                <a:cs typeface="Cambria"/>
                <a:sym typeface="Cambria"/>
              </a:rPr>
              <a:t>Revolves around </a:t>
            </a:r>
            <a:r>
              <a:rPr lang="en-US" sz="3200" b="1" i="0" u="none" strike="noStrike" cap="none">
                <a:solidFill>
                  <a:srgbClr val="BBD6EE"/>
                </a:solidFill>
                <a:latin typeface="Cambria"/>
                <a:ea typeface="Cambria"/>
                <a:cs typeface="Cambria"/>
                <a:sym typeface="Cambria"/>
              </a:rPr>
              <a:t>METACOGNITIVE CONVERSATIONS</a:t>
            </a:r>
            <a:endParaRPr sz="3200" b="1" i="0" u="none" strike="noStrike" cap="none">
              <a:solidFill>
                <a:srgbClr val="BBD6EE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0" name="Google Shape;290;p21"/>
          <p:cNvSpPr txBox="1"/>
          <p:nvPr/>
        </p:nvSpPr>
        <p:spPr>
          <a:xfrm>
            <a:off x="2714625" y="5031075"/>
            <a:ext cx="7386600" cy="10917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Noto Sans Symbols"/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Textbook reading...</a:t>
            </a:r>
            <a:endParaRPr sz="54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2"/>
          <p:cNvSpPr/>
          <p:nvPr/>
        </p:nvSpPr>
        <p:spPr>
          <a:xfrm>
            <a:off x="3971109" y="1584958"/>
            <a:ext cx="4911634" cy="201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Arial"/>
              <a:buNone/>
            </a:pPr>
            <a:r>
              <a:rPr lang="en-US" sz="12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US" sz="7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for…</a:t>
            </a:r>
            <a:endParaRPr sz="7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7670" y="347674"/>
            <a:ext cx="7849301" cy="61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3"/>
          <p:cNvSpPr/>
          <p:nvPr/>
        </p:nvSpPr>
        <p:spPr>
          <a:xfrm rot="-1518650">
            <a:off x="254932" y="1131780"/>
            <a:ext cx="4002537" cy="148998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ANNOTATION</a:t>
            </a:r>
            <a:endParaRPr sz="4000" b="1" i="0" u="none" strike="noStrike" cap="none" dirty="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b="1" i="0" u="none" strike="noStrike" cap="none" dirty="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is my friend</a:t>
            </a:r>
            <a:endParaRPr sz="4500" b="1" i="0" u="none" strike="noStrike" cap="none" dirty="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6" name="Google Shape;306;p25"/>
          <p:cNvGraphicFramePr/>
          <p:nvPr/>
        </p:nvGraphicFramePr>
        <p:xfrm>
          <a:off x="4092211" y="276464"/>
          <a:ext cx="4454979" cy="6305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4" imgW="4454979" imgH="6305064" progId="Word.Document.8">
                  <p:embed/>
                </p:oleObj>
              </mc:Choice>
              <mc:Fallback>
                <p:oleObj r:id="rId4" imgW="4454979" imgH="6305064" progId="Word.Document.8">
                  <p:embed/>
                  <p:pic>
                    <p:nvPicPr>
                      <p:cNvPr id="306" name="Google Shape;306;p25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4092211" y="276464"/>
                        <a:ext cx="4454979" cy="6305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" name="Google Shape;307;p25"/>
          <p:cNvSpPr txBox="1"/>
          <p:nvPr/>
        </p:nvSpPr>
        <p:spPr>
          <a:xfrm rot="-921678">
            <a:off x="729189" y="826565"/>
            <a:ext cx="2300071" cy="138697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Noto Sans Symbols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Hand out</a:t>
            </a:r>
            <a:endParaRPr sz="40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 txBox="1">
            <a:spLocks noGrp="1"/>
          </p:cNvSpPr>
          <p:nvPr>
            <p:ph type="ctrTitle"/>
          </p:nvPr>
        </p:nvSpPr>
        <p:spPr>
          <a:xfrm>
            <a:off x="455509" y="1719731"/>
            <a:ext cx="10117200" cy="2037200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7333"/>
              <a:buFont typeface="Century Gothic"/>
              <a:buNone/>
            </a:pPr>
            <a:r>
              <a:rPr lang="en-US" sz="7333">
                <a:solidFill>
                  <a:schemeClr val="dk1"/>
                </a:solidFill>
              </a:rPr>
              <a:t>Reading Strategies</a:t>
            </a:r>
            <a:endParaRPr sz="7333">
              <a:solidFill>
                <a:schemeClr val="dk1"/>
              </a:solidFill>
            </a:endParaRPr>
          </a:p>
        </p:txBody>
      </p:sp>
      <p:sp>
        <p:nvSpPr>
          <p:cNvPr id="313" name="Google Shape;313;p26"/>
          <p:cNvSpPr txBox="1">
            <a:spLocks noGrp="1"/>
          </p:cNvSpPr>
          <p:nvPr>
            <p:ph type="subTitle" idx="1"/>
          </p:nvPr>
        </p:nvSpPr>
        <p:spPr>
          <a:xfrm>
            <a:off x="6526947" y="5240215"/>
            <a:ext cx="5172685" cy="12853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507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</a:pPr>
            <a:r>
              <a:rPr lang="en-US" sz="4000" b="1">
                <a:solidFill>
                  <a:srgbClr val="FFFFFF"/>
                </a:solidFill>
                <a:latin typeface="Federo"/>
                <a:ea typeface="Federo"/>
                <a:cs typeface="Federo"/>
                <a:sym typeface="Federo"/>
              </a:rPr>
              <a:t>Talk to the Text</a:t>
            </a:r>
            <a:endParaRPr/>
          </a:p>
          <a:p>
            <a:pPr marL="50799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</a:pPr>
            <a:r>
              <a:rPr lang="en-US" sz="4000" b="1">
                <a:solidFill>
                  <a:srgbClr val="FFFFFF"/>
                </a:solidFill>
                <a:latin typeface="Federo"/>
                <a:ea typeface="Federo"/>
                <a:cs typeface="Federo"/>
                <a:sym typeface="Federo"/>
              </a:rPr>
              <a:t>Golden Line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7"/>
          <p:cNvSpPr txBox="1">
            <a:spLocks noGrp="1"/>
          </p:cNvSpPr>
          <p:nvPr>
            <p:ph type="title"/>
          </p:nvPr>
        </p:nvSpPr>
        <p:spPr>
          <a:xfrm>
            <a:off x="283527" y="581890"/>
            <a:ext cx="5313709" cy="724911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Article in Folder…</a:t>
            </a:r>
            <a:endParaRPr/>
          </a:p>
        </p:txBody>
      </p:sp>
      <p:sp>
        <p:nvSpPr>
          <p:cNvPr id="319" name="Google Shape;319;p27"/>
          <p:cNvSpPr txBox="1"/>
          <p:nvPr/>
        </p:nvSpPr>
        <p:spPr>
          <a:xfrm>
            <a:off x="1089891" y="3028950"/>
            <a:ext cx="10292109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5464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6600"/>
              <a:buFont typeface="Noto Sans Symbols"/>
              <a:buNone/>
            </a:pPr>
            <a:r>
              <a:rPr lang="en-US" sz="6600" b="0" i="0" u="none" strike="noStrike" cap="none" dirty="0" smtClean="0">
                <a:solidFill>
                  <a:srgbClr val="92D050"/>
                </a:solidFill>
                <a:latin typeface="Cambria"/>
                <a:ea typeface="Cambria"/>
                <a:cs typeface="Cambria"/>
                <a:sym typeface="Cambria"/>
              </a:rPr>
              <a:t>“Adversity”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464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FF99FF"/>
              </a:buClr>
              <a:buSzPts val="3400"/>
              <a:buFont typeface="Noto Sans Symbols"/>
              <a:buNone/>
            </a:pPr>
            <a:endParaRPr sz="3400" b="0" i="0" u="none" strike="noStrike" cap="none" dirty="0">
              <a:solidFill>
                <a:srgbClr val="FF99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06964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99FF"/>
              </a:buClr>
              <a:buSzPts val="3600"/>
              <a:buFont typeface="Noto Sans Symbols"/>
              <a:buNone/>
            </a:pPr>
            <a:endParaRPr sz="3600" b="0" i="0" u="none" strike="noStrike" cap="none" dirty="0">
              <a:solidFill>
                <a:srgbClr val="FF99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828754" marR="0" lvl="2" indent="-304768" algn="l" rtl="0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>
                <a:schemeClr val="accent1"/>
              </a:buClr>
              <a:buSzPts val="1467"/>
              <a:buFont typeface="Noto Sans Symbols"/>
              <a:buNone/>
            </a:pPr>
            <a:endParaRPr sz="1467" b="0" i="0" u="none" strike="noStrike" cap="none" dirty="0">
              <a:solidFill>
                <a:srgbClr val="92D05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"/>
          <p:cNvSpPr txBox="1">
            <a:spLocks noGrp="1"/>
          </p:cNvSpPr>
          <p:nvPr>
            <p:ph type="ctrTitle"/>
          </p:nvPr>
        </p:nvSpPr>
        <p:spPr>
          <a:xfrm>
            <a:off x="568967" y="1830567"/>
            <a:ext cx="10585600" cy="2037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7333"/>
              <a:buFont typeface="Century Gothic"/>
              <a:buNone/>
            </a:pPr>
            <a:r>
              <a:rPr lang="en-US" sz="7333"/>
              <a:t>Talk to the Text </a:t>
            </a:r>
            <a:br>
              <a:rPr lang="en-US" sz="7333"/>
            </a:br>
            <a:r>
              <a:rPr lang="en-US" sz="4800">
                <a:solidFill>
                  <a:schemeClr val="dk1"/>
                </a:solidFill>
              </a:rPr>
              <a:t>(Reading Strategy) 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325" name="Google Shape;325;p28"/>
          <p:cNvSpPr txBox="1">
            <a:spLocks noGrp="1"/>
          </p:cNvSpPr>
          <p:nvPr>
            <p:ph type="subTitle" idx="1"/>
          </p:nvPr>
        </p:nvSpPr>
        <p:spPr>
          <a:xfrm>
            <a:off x="6438900" y="5267325"/>
            <a:ext cx="5114925" cy="106335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800">
                <a:solidFill>
                  <a:srgbClr val="FFFFFF"/>
                </a:solidFill>
              </a:rPr>
              <a:t>Drey to Model</a:t>
            </a:r>
            <a:endParaRPr sz="4800">
              <a:solidFill>
                <a:srgbClr val="FFFFFF"/>
              </a:solidFill>
            </a:endParaRPr>
          </a:p>
        </p:txBody>
      </p:sp>
      <p:pic>
        <p:nvPicPr>
          <p:cNvPr id="326" name="Google Shape;326;p28" descr="Bitmoji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8300" y="371475"/>
            <a:ext cx="2762250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"/>
          <p:cNvSpPr txBox="1">
            <a:spLocks noGrp="1"/>
          </p:cNvSpPr>
          <p:nvPr>
            <p:ph type="title"/>
          </p:nvPr>
        </p:nvSpPr>
        <p:spPr>
          <a:xfrm>
            <a:off x="501200" y="122200"/>
            <a:ext cx="11487600" cy="1065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</a:pPr>
            <a:r>
              <a:rPr lang="en-US" sz="4800">
                <a:latin typeface="Century"/>
                <a:ea typeface="Century"/>
                <a:cs typeface="Century"/>
                <a:sym typeface="Century"/>
              </a:rPr>
              <a:t>Talk to the Text </a:t>
            </a:r>
            <a:endParaRPr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32" name="Google Shape;332;p29"/>
          <p:cNvSpPr txBox="1">
            <a:spLocks noGrp="1"/>
          </p:cNvSpPr>
          <p:nvPr>
            <p:ph type="body" idx="1"/>
          </p:nvPr>
        </p:nvSpPr>
        <p:spPr>
          <a:xfrm>
            <a:off x="415600" y="1645433"/>
            <a:ext cx="11360800" cy="287894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3600"/>
              <a:buFont typeface="Noto Sans Symbols"/>
              <a:buChar char="❑"/>
            </a:pPr>
            <a:r>
              <a:rPr lang="en-US" sz="3600" b="1">
                <a:solidFill>
                  <a:srgbClr val="FEE5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1">
                <a:solidFill>
                  <a:srgbClr val="FEE599"/>
                </a:solidFill>
                <a:latin typeface="Century"/>
                <a:ea typeface="Century"/>
                <a:cs typeface="Century"/>
                <a:sym typeface="Century"/>
              </a:rPr>
              <a:t>Teacher models thinking while reading text out loud</a:t>
            </a:r>
            <a:endParaRPr sz="3200">
              <a:latin typeface="Century"/>
              <a:ea typeface="Century"/>
              <a:cs typeface="Century"/>
              <a:sym typeface="Century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FF"/>
              </a:buClr>
              <a:buSzPts val="3600"/>
              <a:buFont typeface="Century"/>
              <a:buChar char="❑"/>
            </a:pPr>
            <a:r>
              <a:rPr lang="en-US" sz="3600" b="1">
                <a:solidFill>
                  <a:srgbClr val="FF99FF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6000" b="1" i="1">
                <a:solidFill>
                  <a:srgbClr val="FF99FF"/>
                </a:solidFill>
                <a:latin typeface="Century"/>
                <a:ea typeface="Century"/>
                <a:cs typeface="Century"/>
                <a:sym typeface="Century"/>
              </a:rPr>
              <a:t>S</a:t>
            </a:r>
            <a:r>
              <a:rPr lang="en-US" sz="3600" b="1">
                <a:solidFill>
                  <a:srgbClr val="FF99FF"/>
                </a:solidFill>
                <a:latin typeface="Century"/>
                <a:ea typeface="Century"/>
                <a:cs typeface="Century"/>
                <a:sym typeface="Century"/>
              </a:rPr>
              <a:t>top – </a:t>
            </a:r>
            <a:r>
              <a:rPr lang="en-US" sz="6000" b="1" i="1">
                <a:solidFill>
                  <a:srgbClr val="FF99FF"/>
                </a:solidFill>
                <a:latin typeface="Century"/>
                <a:ea typeface="Century"/>
                <a:cs typeface="Century"/>
                <a:sym typeface="Century"/>
              </a:rPr>
              <a:t>T</a:t>
            </a:r>
            <a:r>
              <a:rPr lang="en-US" sz="3600" b="1">
                <a:solidFill>
                  <a:srgbClr val="FF99FF"/>
                </a:solidFill>
                <a:latin typeface="Century"/>
                <a:ea typeface="Century"/>
                <a:cs typeface="Century"/>
                <a:sym typeface="Century"/>
              </a:rPr>
              <a:t>hink – </a:t>
            </a:r>
            <a:r>
              <a:rPr lang="en-US" sz="6000" b="1" i="1">
                <a:solidFill>
                  <a:srgbClr val="FF99FF"/>
                </a:solidFill>
                <a:latin typeface="Century"/>
                <a:ea typeface="Century"/>
                <a:cs typeface="Century"/>
                <a:sym typeface="Century"/>
              </a:rPr>
              <a:t>R</a:t>
            </a:r>
            <a:r>
              <a:rPr lang="en-US" sz="3600" b="1">
                <a:solidFill>
                  <a:srgbClr val="FF99FF"/>
                </a:solidFill>
                <a:latin typeface="Century"/>
                <a:ea typeface="Century"/>
                <a:cs typeface="Century"/>
                <a:sym typeface="Century"/>
              </a:rPr>
              <a:t>eact</a:t>
            </a:r>
            <a:endParaRPr sz="3600" b="1">
              <a:solidFill>
                <a:srgbClr val="FF99FF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ts val="3600"/>
              <a:buFont typeface="Century"/>
              <a:buChar char="❑"/>
            </a:pPr>
            <a:r>
              <a:rPr lang="en-US" sz="3600" b="1">
                <a:solidFill>
                  <a:srgbClr val="92D050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r>
              <a:rPr lang="en-US" sz="3200" b="1">
                <a:solidFill>
                  <a:srgbClr val="92D050"/>
                </a:solidFill>
                <a:latin typeface="Century"/>
                <a:ea typeface="Century"/>
                <a:cs typeface="Century"/>
                <a:sym typeface="Century"/>
              </a:rPr>
              <a:t>Students write what teacher writes</a:t>
            </a:r>
            <a:endParaRPr sz="3200">
              <a:solidFill>
                <a:srgbClr val="92D050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"/>
          <p:cNvSpPr txBox="1">
            <a:spLocks noGrp="1"/>
          </p:cNvSpPr>
          <p:nvPr>
            <p:ph type="ctrTitle"/>
          </p:nvPr>
        </p:nvSpPr>
        <p:spPr>
          <a:xfrm>
            <a:off x="568967" y="1830567"/>
            <a:ext cx="10585600" cy="2037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33"/>
              <a:buNone/>
            </a:pPr>
            <a:r>
              <a:rPr lang="en-US" sz="7333"/>
              <a:t>Golden Line</a:t>
            </a:r>
            <a:br>
              <a:rPr lang="en-US" sz="7333"/>
            </a:br>
            <a:r>
              <a:rPr lang="en-US">
                <a:solidFill>
                  <a:schemeClr val="dk1"/>
                </a:solidFill>
              </a:rPr>
              <a:t>(Reading Strategy)</a:t>
            </a:r>
            <a:endParaRPr/>
          </a:p>
        </p:txBody>
      </p:sp>
      <p:sp>
        <p:nvSpPr>
          <p:cNvPr id="338" name="Google Shape;338;p30"/>
          <p:cNvSpPr txBox="1">
            <a:spLocks noGrp="1"/>
          </p:cNvSpPr>
          <p:nvPr>
            <p:ph type="subTitle" idx="1"/>
          </p:nvPr>
        </p:nvSpPr>
        <p:spPr>
          <a:xfrm>
            <a:off x="8182725" y="5077575"/>
            <a:ext cx="3801900" cy="122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800">
                <a:solidFill>
                  <a:srgbClr val="FFFFFF"/>
                </a:solidFill>
              </a:rPr>
              <a:t>Model</a:t>
            </a:r>
            <a:endParaRPr/>
          </a:p>
        </p:txBody>
      </p:sp>
      <p:pic>
        <p:nvPicPr>
          <p:cNvPr id="339" name="Google Shape;3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8425" y="334900"/>
            <a:ext cx="3246200" cy="32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Students do not LOVE note-taking, but…</a:t>
            </a:r>
            <a:endParaRPr/>
          </a:p>
        </p:txBody>
      </p:sp>
      <p:sp>
        <p:nvSpPr>
          <p:cNvPr id="141" name="Google Shape;141;p2"/>
          <p:cNvSpPr txBox="1"/>
          <p:nvPr/>
        </p:nvSpPr>
        <p:spPr>
          <a:xfrm>
            <a:off x="5535386" y="2677886"/>
            <a:ext cx="6319157" cy="294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teaches organization</a:t>
            </a: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A4D3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Keeps everything in one place</a:t>
            </a: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Makes content orderly/easy to reference</a:t>
            </a: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Helps with accountability</a:t>
            </a: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Uses both sides of the brain</a:t>
            </a: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Increases retention</a:t>
            </a: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2" name="Google Shape;142;p2" descr="Notes"/>
          <p:cNvPicPr preferRelativeResize="0"/>
          <p:nvPr/>
        </p:nvPicPr>
        <p:blipFill rotWithShape="1">
          <a:blip r:embed="rId3">
            <a:alphaModFix/>
          </a:blip>
          <a:srcRect t="24295" b="9015"/>
          <a:stretch/>
        </p:blipFill>
        <p:spPr>
          <a:xfrm>
            <a:off x="242660" y="2239021"/>
            <a:ext cx="5017317" cy="4482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cb5a485c62_0_13"/>
          <p:cNvSpPr txBox="1"/>
          <p:nvPr/>
        </p:nvSpPr>
        <p:spPr>
          <a:xfrm>
            <a:off x="1784627" y="2964295"/>
            <a:ext cx="9172500" cy="25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5464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6600"/>
              <a:buFont typeface="Noto Sans Symbols"/>
              <a:buNone/>
            </a:pPr>
            <a:r>
              <a:rPr lang="en-US" sz="6600" b="0" i="0" u="none" strike="noStrike" cap="none" dirty="0" smtClean="0">
                <a:solidFill>
                  <a:srgbClr val="92D050"/>
                </a:solidFill>
                <a:latin typeface="Cambria"/>
                <a:ea typeface="Cambria"/>
                <a:cs typeface="Cambria"/>
                <a:sym typeface="Cambria"/>
              </a:rPr>
              <a:t>“Conclusion”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464" marR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FF99FF"/>
              </a:buClr>
              <a:buSzPts val="3400"/>
              <a:buFont typeface="Noto Sans Symbols"/>
              <a:buNone/>
            </a:pPr>
            <a:endParaRPr sz="3400" b="0" i="0" u="none" strike="noStrike" cap="none" dirty="0">
              <a:solidFill>
                <a:srgbClr val="FF99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06964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99FF"/>
              </a:buClr>
              <a:buSzPts val="3600"/>
              <a:buFont typeface="Noto Sans Symbols"/>
              <a:buNone/>
            </a:pPr>
            <a:endParaRPr sz="3600" b="0" i="0" u="none" strike="noStrike" cap="none" dirty="0">
              <a:solidFill>
                <a:srgbClr val="FF99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828754" marR="0" lvl="2" indent="-304768" algn="l" rtl="0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>
                <a:schemeClr val="accent1"/>
              </a:buClr>
              <a:buSzPts val="1467"/>
              <a:buFont typeface="Noto Sans Symbols"/>
              <a:buNone/>
            </a:pPr>
            <a:endParaRPr sz="1467" b="0" i="0" u="none" strike="noStrike" cap="none" dirty="0">
              <a:solidFill>
                <a:srgbClr val="92D05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gcb5a485c62_0_13"/>
          <p:cNvSpPr txBox="1">
            <a:spLocks noGrp="1"/>
          </p:cNvSpPr>
          <p:nvPr>
            <p:ph type="title"/>
          </p:nvPr>
        </p:nvSpPr>
        <p:spPr>
          <a:xfrm>
            <a:off x="283527" y="581890"/>
            <a:ext cx="5313709" cy="724911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Article in Folder…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1"/>
          <p:cNvSpPr txBox="1">
            <a:spLocks noGrp="1"/>
          </p:cNvSpPr>
          <p:nvPr>
            <p:ph type="title"/>
          </p:nvPr>
        </p:nvSpPr>
        <p:spPr>
          <a:xfrm>
            <a:off x="352200" y="226767"/>
            <a:ext cx="11487600" cy="1065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Federo"/>
              <a:buNone/>
            </a:pPr>
            <a:r>
              <a:rPr lang="en-US" sz="6000">
                <a:latin typeface="Century"/>
                <a:ea typeface="Century"/>
                <a:cs typeface="Century"/>
                <a:sym typeface="Century"/>
              </a:rPr>
              <a:t>Golden Line </a:t>
            </a:r>
            <a:endParaRPr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>
            <a:off x="168175" y="1483498"/>
            <a:ext cx="11842800" cy="488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706964" lvl="0" indent="-5553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3200"/>
              <a:buFont typeface="Noto Sans Symbols"/>
              <a:buChar char="❑"/>
            </a:pPr>
            <a:r>
              <a:rPr lang="en-US" sz="3200" b="1">
                <a:solidFill>
                  <a:srgbClr val="FFFFCC"/>
                </a:solidFill>
                <a:latin typeface="Cambria"/>
                <a:ea typeface="Cambria"/>
                <a:cs typeface="Cambria"/>
                <a:sym typeface="Cambria"/>
              </a:rPr>
              <a:t>While annotating text, find a “Golden Line.”  </a:t>
            </a:r>
            <a:r>
              <a:rPr lang="en-US" sz="3200" b="1" u="sng">
                <a:solidFill>
                  <a:srgbClr val="FFFFCC"/>
                </a:solidFill>
                <a:latin typeface="Cambria"/>
                <a:ea typeface="Cambria"/>
                <a:cs typeface="Cambria"/>
                <a:sym typeface="Cambria"/>
              </a:rPr>
              <a:t>Highlight.</a:t>
            </a:r>
            <a:endParaRPr sz="3200" b="1" u="sng">
              <a:solidFill>
                <a:srgbClr val="FFFF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828754" lvl="2" indent="-5103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oto Sans Symbols"/>
              <a:buChar char="⮚"/>
            </a:pPr>
            <a:r>
              <a:rPr lang="en-US" sz="3500">
                <a:latin typeface="Cambria"/>
                <a:ea typeface="Cambria"/>
                <a:cs typeface="Cambria"/>
                <a:sym typeface="Cambria"/>
              </a:rPr>
              <a:t>Where does text raise questions for you?</a:t>
            </a:r>
            <a:endParaRPr sz="3500"/>
          </a:p>
          <a:p>
            <a:pPr marL="1828754" lvl="2" indent="-5103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oto Sans Symbols"/>
              <a:buChar char="⮚"/>
            </a:pPr>
            <a:r>
              <a:rPr lang="en-US" sz="3500">
                <a:latin typeface="Cambria"/>
                <a:ea typeface="Cambria"/>
                <a:cs typeface="Cambria"/>
                <a:sym typeface="Cambria"/>
              </a:rPr>
              <a:t>Where does text confirm what you already believe?</a:t>
            </a:r>
            <a:endParaRPr sz="3500"/>
          </a:p>
          <a:p>
            <a:pPr marL="1828754" lvl="2" indent="-5103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oto Sans Symbols"/>
              <a:buChar char="⮚"/>
            </a:pPr>
            <a:r>
              <a:rPr lang="en-US" sz="3500">
                <a:latin typeface="Cambria"/>
                <a:ea typeface="Cambria"/>
                <a:cs typeface="Cambria"/>
                <a:sym typeface="Cambria"/>
              </a:rPr>
              <a:t>Where does text make you say </a:t>
            </a:r>
            <a:r>
              <a:rPr lang="en-US" sz="3500" b="1" i="1">
                <a:latin typeface="Cambria"/>
                <a:ea typeface="Cambria"/>
                <a:cs typeface="Cambria"/>
                <a:sym typeface="Cambria"/>
              </a:rPr>
              <a:t>aha?</a:t>
            </a:r>
            <a:endParaRPr sz="3500"/>
          </a:p>
          <a:p>
            <a:pPr marL="1354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FF"/>
              </a:buClr>
              <a:buSzPts val="3400"/>
              <a:buNone/>
            </a:pPr>
            <a:endParaRPr sz="3400">
              <a:solidFill>
                <a:srgbClr val="FF99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06964" lvl="0" indent="-5553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Noto Sans Symbols"/>
              <a:buChar char="❑"/>
            </a:pPr>
            <a:r>
              <a:rPr lang="en-US" sz="3200" b="1">
                <a:solidFill>
                  <a:srgbClr val="92D050"/>
                </a:solidFill>
                <a:latin typeface="Cambria"/>
                <a:ea typeface="Cambria"/>
                <a:cs typeface="Cambria"/>
                <a:sym typeface="Cambria"/>
              </a:rPr>
              <a:t>Find  a partner.  Explain why you chose that “Golden Line.” </a:t>
            </a:r>
            <a:endParaRPr sz="3200" b="1"/>
          </a:p>
          <a:p>
            <a:pPr marL="1354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FF"/>
              </a:buClr>
              <a:buSzPts val="3400"/>
              <a:buNone/>
            </a:pPr>
            <a:endParaRPr sz="3400">
              <a:solidFill>
                <a:srgbClr val="FF99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06964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FF"/>
              </a:buClr>
              <a:buSzPts val="3600"/>
              <a:buFont typeface="Noto Sans Symbols"/>
              <a:buNone/>
            </a:pPr>
            <a:endParaRPr sz="3600">
              <a:solidFill>
                <a:srgbClr val="FF99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828754" lvl="2" indent="-3047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7"/>
              <a:buNone/>
            </a:pPr>
            <a:endParaRPr sz="1467">
              <a:solidFill>
                <a:srgbClr val="92D05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3"/>
          <p:cNvSpPr txBox="1"/>
          <p:nvPr/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</a:pPr>
            <a:r>
              <a:rPr lang="en-US" sz="48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End</a:t>
            </a:r>
            <a:endParaRPr sz="4800" b="1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 txBox="1"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Franklin Gothic"/>
              <a:buNone/>
            </a:pPr>
            <a:r>
              <a:rPr lang="en-US">
                <a:latin typeface="Franklin Gothic"/>
                <a:ea typeface="Franklin Gothic"/>
                <a:cs typeface="Franklin Gothic"/>
                <a:sym typeface="Franklin Gothic"/>
              </a:rPr>
              <a:t>Students sitting at desks without a notebook:</a:t>
            </a:r>
            <a:endParaRPr/>
          </a:p>
        </p:txBody>
      </p:sp>
      <p:sp>
        <p:nvSpPr>
          <p:cNvPr id="148" name="Google Shape;148;p3"/>
          <p:cNvSpPr txBox="1">
            <a:spLocks noGrp="1"/>
          </p:cNvSpPr>
          <p:nvPr>
            <p:ph type="body" idx="1"/>
          </p:nvPr>
        </p:nvSpPr>
        <p:spPr>
          <a:xfrm>
            <a:off x="759125" y="5107914"/>
            <a:ext cx="10783018" cy="1430909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b="1">
                <a:solidFill>
                  <a:schemeClr val="dk1"/>
                </a:solidFill>
              </a:rPr>
              <a:t>All students should have a notebook on their desks when class begins</a:t>
            </a:r>
            <a:endParaRPr sz="4000" b="1">
              <a:solidFill>
                <a:schemeClr val="dk1"/>
              </a:solidFill>
            </a:endParaRPr>
          </a:p>
        </p:txBody>
      </p:sp>
      <p:sp>
        <p:nvSpPr>
          <p:cNvPr id="149" name="Google Shape;149;p3"/>
          <p:cNvSpPr txBox="1">
            <a:spLocks noGrp="1"/>
          </p:cNvSpPr>
          <p:nvPr>
            <p:ph type="body" idx="2"/>
          </p:nvPr>
        </p:nvSpPr>
        <p:spPr>
          <a:xfrm>
            <a:off x="7228114" y="1081457"/>
            <a:ext cx="4841966" cy="380109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</a:pPr>
            <a:r>
              <a:rPr lang="en-US" sz="2400">
                <a:solidFill>
                  <a:srgbClr val="FFFF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Have amazing auditory skills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24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</a:pPr>
            <a:r>
              <a:rPr lang="en-US" sz="2400">
                <a:solidFill>
                  <a:srgbClr val="FF99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Are geniuses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24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</a:pPr>
            <a:r>
              <a:rPr lang="en-US" sz="2400">
                <a:solidFill>
                  <a:srgbClr val="99CC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Will ace the upcoming test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24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</a:pPr>
            <a:r>
              <a:rPr lang="en-US" sz="2400">
                <a:solidFill>
                  <a:srgbClr val="92D05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Perfectly understand everything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24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</a:pPr>
            <a:r>
              <a:rPr lang="en-US" sz="2400">
                <a:solidFill>
                  <a:srgbClr val="F7CAAC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Probably don’t need to come to school</a:t>
            </a:r>
            <a:endParaRPr>
              <a:solidFill>
                <a:srgbClr val="F7CAA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9147" y="241525"/>
            <a:ext cx="9516105" cy="66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"/>
          <p:cNvSpPr txBox="1"/>
          <p:nvPr/>
        </p:nvSpPr>
        <p:spPr>
          <a:xfrm rot="-704231">
            <a:off x="229732" y="492364"/>
            <a:ext cx="3787186" cy="121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D9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Note-Taking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D9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takes practice!</a:t>
            </a:r>
            <a:endParaRPr sz="3600" b="1" i="0" u="none" strike="noStrike" cap="none">
              <a:solidFill>
                <a:srgbClr val="FFD9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263103" y="307851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Today’s activity…</a:t>
            </a:r>
            <a:endParaRPr/>
          </a:p>
        </p:txBody>
      </p:sp>
      <p:sp>
        <p:nvSpPr>
          <p:cNvPr id="161" name="Google Shape;161;p5"/>
          <p:cNvSpPr txBox="1"/>
          <p:nvPr/>
        </p:nvSpPr>
        <p:spPr>
          <a:xfrm>
            <a:off x="263103" y="2609700"/>
            <a:ext cx="4350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EE599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Notebooks on tables</a:t>
            </a:r>
            <a:endParaRPr sz="3600" b="1" i="0" u="none" strike="noStrike" cap="none">
              <a:solidFill>
                <a:srgbClr val="FEE599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4394349" y="5380425"/>
            <a:ext cx="7678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99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Use at least 3 different colored pens</a:t>
            </a:r>
            <a:endParaRPr sz="3600" b="1" i="0" u="none" strike="noStrike" cap="none">
              <a:solidFill>
                <a:srgbClr val="FF99FF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1613327" y="3512474"/>
            <a:ext cx="4350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FF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Write name on bind</a:t>
            </a:r>
            <a:endParaRPr sz="3600" b="1" i="0" u="none" strike="noStrike" cap="none">
              <a:solidFill>
                <a:srgbClr val="00FF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3394229" y="4415248"/>
            <a:ext cx="5697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6D9EE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Number the first 20 pages</a:t>
            </a:r>
            <a:endParaRPr sz="3600" b="1" i="0" u="none" strike="noStrike" cap="none">
              <a:solidFill>
                <a:srgbClr val="6D9EEB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6" descr="https://lh4.googleusercontent.com/R80ypjDxwX6Jv5-jzJdHedpU14W8byizx10S02e2z1uTTDdzN_aHsNYOnxRwgD5zMOW_BSn428s6WvixqUOTgy15Fk70Ieu7n1ebTyKSoRrOBv6rnojcfTo_AqX4kd_pr9A7PUU=s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1003" y="996695"/>
            <a:ext cx="4965604" cy="575722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 txBox="1"/>
          <p:nvPr/>
        </p:nvSpPr>
        <p:spPr>
          <a:xfrm>
            <a:off x="148480" y="66238"/>
            <a:ext cx="7428321" cy="1089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Kids need </a:t>
            </a:r>
            <a:r>
              <a:rPr lang="en-US" sz="8000" b="0" i="0" u="none" strike="noStrike" cap="none">
                <a:solidFill>
                  <a:srgbClr val="FF99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structure</a:t>
            </a:r>
            <a:r>
              <a:rPr lang="en-US" sz="48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–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/>
          <p:nvPr/>
        </p:nvSpPr>
        <p:spPr>
          <a:xfrm rot="-768570">
            <a:off x="6198053" y="1316276"/>
            <a:ext cx="1485900" cy="76744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15875" cap="rnd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6"/>
          <p:cNvSpPr/>
          <p:nvPr/>
        </p:nvSpPr>
        <p:spPr>
          <a:xfrm rot="-768570">
            <a:off x="10292090" y="1505640"/>
            <a:ext cx="1120525" cy="76744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15875" cap="rnd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6"/>
          <p:cNvSpPr/>
          <p:nvPr/>
        </p:nvSpPr>
        <p:spPr>
          <a:xfrm rot="8457875">
            <a:off x="9955786" y="309531"/>
            <a:ext cx="1257044" cy="76744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15875" cap="rnd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547400" y="1575348"/>
            <a:ext cx="6227295" cy="229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FEE5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Please create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1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Table of Contents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FEE5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on first page</a:t>
            </a:r>
            <a:endParaRPr sz="4800" b="1" i="0" u="none" strike="noStrike" cap="none">
              <a:solidFill>
                <a:srgbClr val="FEE59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470263" y="447187"/>
            <a:ext cx="10911735" cy="137290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Table of Contents</a:t>
            </a:r>
            <a:br>
              <a:rPr lang="en-US"/>
            </a:br>
            <a:r>
              <a:rPr lang="en-US"/>
              <a:t>Entry #1:  “Forgetting Curve”</a:t>
            </a:r>
            <a:endParaRPr/>
          </a:p>
        </p:txBody>
      </p:sp>
      <p:pic>
        <p:nvPicPr>
          <p:cNvPr id="180" name="Google Shape;180;p7" descr="Bitmoji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7600" y="2057375"/>
            <a:ext cx="4676800" cy="46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8" descr="https://cdn.britannica.com/98/161598-050-BE0EF112/Hermann-Ebbinghau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3490" y="462191"/>
            <a:ext cx="4413612" cy="599322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8"/>
          <p:cNvSpPr/>
          <p:nvPr/>
        </p:nvSpPr>
        <p:spPr>
          <a:xfrm>
            <a:off x="435429" y="687976"/>
            <a:ext cx="6836639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Hermann Ebbinghaus (1850-1909)</a:t>
            </a:r>
            <a:endParaRPr sz="4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028700" marR="0" lvl="1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German psychologist </a:t>
            </a:r>
            <a:endParaRPr sz="36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028700" marR="0" lvl="1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Experimented and researched </a:t>
            </a:r>
            <a:r>
              <a:rPr lang="en-US" sz="3600" b="1" i="1" u="none" strike="noStrike" cap="non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rote learning</a:t>
            </a:r>
            <a:r>
              <a:rPr lang="en-US" sz="36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and </a:t>
            </a:r>
            <a:r>
              <a:rPr lang="en-US" sz="3600" b="1" i="1" u="none" strike="noStrike" cap="non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memory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8700" marR="0" lvl="1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▪"/>
            </a:pPr>
            <a:r>
              <a:rPr lang="en-US" sz="3600" b="0" i="1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Known for the </a:t>
            </a:r>
            <a:r>
              <a:rPr lang="en-US" sz="3600" b="1" i="1" u="none" strike="noStrike" cap="none">
                <a:solidFill>
                  <a:srgbClr val="FFD966"/>
                </a:solidFill>
                <a:latin typeface="Georgia"/>
                <a:ea typeface="Georgia"/>
                <a:cs typeface="Georgia"/>
                <a:sym typeface="Georgia"/>
              </a:rPr>
              <a:t>“Forgetting Curve”</a:t>
            </a:r>
            <a:endParaRPr sz="3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otabl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631</Words>
  <Application>Microsoft Office PowerPoint</Application>
  <PresentationFormat>Widescreen</PresentationFormat>
  <Paragraphs>150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Cambria</vt:lpstr>
      <vt:lpstr>Century</vt:lpstr>
      <vt:lpstr>Century Gothic</vt:lpstr>
      <vt:lpstr>Federo</vt:lpstr>
      <vt:lpstr>Calibri</vt:lpstr>
      <vt:lpstr>Libre Franklin</vt:lpstr>
      <vt:lpstr>Georgia</vt:lpstr>
      <vt:lpstr>Noto Sans Symbols</vt:lpstr>
      <vt:lpstr>Arial</vt:lpstr>
      <vt:lpstr>Franklin Gothic</vt:lpstr>
      <vt:lpstr>Arial Narrow</vt:lpstr>
      <vt:lpstr>Quotable</vt:lpstr>
      <vt:lpstr>Microsoft Word 97 - 2003 Document</vt:lpstr>
      <vt:lpstr>PowerPoint Presentation</vt:lpstr>
      <vt:lpstr>PowerPoint Presentation</vt:lpstr>
      <vt:lpstr>Students do not LOVE note-taking, but…</vt:lpstr>
      <vt:lpstr>Students sitting at desks without a notebook:</vt:lpstr>
      <vt:lpstr>PowerPoint Presentation</vt:lpstr>
      <vt:lpstr>Today’s activity…</vt:lpstr>
      <vt:lpstr>PowerPoint Presentation</vt:lpstr>
      <vt:lpstr>Table of Contents Entry #1:  “Forgetting Curve”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“The skill of taking notes in class must be practiced over and over––  </vt:lpstr>
      <vt:lpstr>PowerPoint Presentation</vt:lpstr>
      <vt:lpstr>PowerPoint Presentation</vt:lpstr>
      <vt:lpstr>PowerPoint Presentation</vt:lpstr>
      <vt:lpstr>Common Core Literacy Standards</vt:lpstr>
      <vt:lpstr>The man who can make hard things easy— is the educator. </vt:lpstr>
      <vt:lpstr>Entry #3 for Table of Contents</vt:lpstr>
      <vt:lpstr>Why is Reading Across Disciplines important?</vt:lpstr>
      <vt:lpstr>PowerPoint Presentation</vt:lpstr>
      <vt:lpstr>PowerPoint Presentation</vt:lpstr>
      <vt:lpstr>PowerPoint Presentation</vt:lpstr>
      <vt:lpstr>Reading Strategies</vt:lpstr>
      <vt:lpstr>Article in Folder…</vt:lpstr>
      <vt:lpstr>Talk to the Text  (Reading Strategy) </vt:lpstr>
      <vt:lpstr>Talk to the Text </vt:lpstr>
      <vt:lpstr>Golden Line (Reading Strategy)</vt:lpstr>
      <vt:lpstr>Article in Folder…</vt:lpstr>
      <vt:lpstr>Golden Line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Drey Castro</dc:creator>
  <cp:lastModifiedBy>Drey Castro</cp:lastModifiedBy>
  <cp:revision>2</cp:revision>
  <dcterms:created xsi:type="dcterms:W3CDTF">2021-10-17T00:11:36Z</dcterms:created>
  <dcterms:modified xsi:type="dcterms:W3CDTF">2021-10-28T18:30:27Z</dcterms:modified>
</cp:coreProperties>
</file>